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2" autoAdjust="0"/>
  </p:normalViewPr>
  <p:slideViewPr>
    <p:cSldViewPr snapToGrid="0">
      <p:cViewPr varScale="1">
        <p:scale>
          <a:sx n="61" d="100"/>
          <a:sy n="61" d="100"/>
        </p:scale>
        <p:origin x="8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ACC33-CF12-4E9E-9C51-3B3C9ED30231}" type="datetimeFigureOut">
              <a:rPr lang="en-SD" smtClean="0"/>
              <a:t>11/26/2020</a:t>
            </a:fld>
            <a:endParaRPr lang="en-S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81561-08C0-4A97-9DCD-F84F319F14F3}" type="slidenum">
              <a:rPr lang="en-SD" smtClean="0"/>
              <a:t>‹#›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3426227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81561-08C0-4A97-9DCD-F84F319F14F3}" type="slidenum">
              <a:rPr lang="en-SD" smtClean="0"/>
              <a:t>10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170363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E109C-B9D9-432E-9660-C8A3CA09E6F4}" type="datetime1">
              <a:rPr lang="LID4096" smtClean="0"/>
              <a:t>11/26/2020</a:t>
            </a:fld>
            <a:endParaRPr lang="en-S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7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2615-4ED2-4481-A7AA-D6B1EAD144DC}" type="datetime1">
              <a:rPr lang="LID4096" smtClean="0"/>
              <a:t>11/26/2020</a:t>
            </a:fld>
            <a:endParaRPr lang="en-S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265935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D376-807E-4D37-84F3-380137F29E80}" type="datetime1">
              <a:rPr lang="LID4096" smtClean="0"/>
              <a:t>11/26/2020</a:t>
            </a:fld>
            <a:endParaRPr lang="en-S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231120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BFC6-298E-4D48-927B-6B724DCEB5E7}" type="datetime1">
              <a:rPr lang="LID4096" smtClean="0"/>
              <a:t>11/26/2020</a:t>
            </a:fld>
            <a:endParaRPr lang="en-S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343247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49798-C8E3-4111-A91A-CE33165E3411}" type="datetime1">
              <a:rPr lang="LID4096" smtClean="0"/>
              <a:t>11/26/2020</a:t>
            </a:fld>
            <a:endParaRPr lang="en-S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81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5E331-A486-413F-AC76-1584D6AC0EBD}" type="datetime1">
              <a:rPr lang="LID4096" smtClean="0"/>
              <a:t>11/26/2020</a:t>
            </a:fld>
            <a:endParaRPr lang="en-S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64987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CED1B-5A14-465C-95BC-E0E0418759A3}" type="datetime1">
              <a:rPr lang="LID4096" smtClean="0"/>
              <a:t>11/26/2020</a:t>
            </a:fld>
            <a:endParaRPr lang="en-S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315246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83D0D-7247-4B75-8BC0-20FB7C95B67F}" type="datetime1">
              <a:rPr lang="LID4096" smtClean="0"/>
              <a:t>11/26/2020</a:t>
            </a:fld>
            <a:endParaRPr lang="en-S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2006161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1F5B-9689-4798-8EA0-2F42604D3216}" type="datetime1">
              <a:rPr lang="LID4096" smtClean="0"/>
              <a:t>11/26/2020</a:t>
            </a:fld>
            <a:endParaRPr lang="en-S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S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255616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10DCBEA-6435-41AD-91F4-912DA46655C8}" type="datetime1">
              <a:rPr lang="LID4096" smtClean="0"/>
              <a:t>11/26/2020</a:t>
            </a:fld>
            <a:endParaRPr lang="en-S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4039284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B4D6-7D68-4113-BFF3-37BD61E9E6CF}" type="datetime1">
              <a:rPr lang="LID4096" smtClean="0"/>
              <a:t>11/26/2020</a:t>
            </a:fld>
            <a:endParaRPr lang="en-S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291144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38D8DF-CC77-4B6D-A5C6-45550ECFE983}" type="datetime1">
              <a:rPr lang="LID4096" smtClean="0"/>
              <a:t>11/26/2020</a:t>
            </a:fld>
            <a:endParaRPr lang="en-S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S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E3BB1CC-B1F4-446E-BAEB-143C837B97DF}" type="slidenum">
              <a:rPr lang="en-SD" smtClean="0"/>
              <a:t>‹#›</a:t>
            </a:fld>
            <a:endParaRPr lang="en-SD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64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3628" y="552672"/>
            <a:ext cx="86813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6350">
                  <a:solidFill>
                    <a:srgbClr val="C00000"/>
                  </a:solidFill>
                  <a:prstDash val="solid"/>
                </a:ln>
                <a:solidFill>
                  <a:sysClr val="windowText" lastClr="000000"/>
                </a:solidFill>
                <a:latin typeface="Bahnschrift SemiLight" panose="020B0502040204020203" pitchFamily="34" charset="0"/>
              </a:rPr>
              <a:t>Short note making head band</a:t>
            </a:r>
          </a:p>
          <a:p>
            <a:pPr algn="ctr"/>
            <a:r>
              <a:rPr lang="en-US" sz="4800" b="1" dirty="0">
                <a:ln w="6350">
                  <a:solidFill>
                    <a:srgbClr val="C00000"/>
                  </a:solidFill>
                  <a:prstDash val="solid"/>
                </a:ln>
                <a:solidFill>
                  <a:sysClr val="windowText" lastClr="000000"/>
                </a:solidFill>
                <a:latin typeface="Bahnschrift SemiLight" panose="020B0502040204020203" pitchFamily="34" charset="0"/>
              </a:rPr>
              <a:t>HCI - project</a:t>
            </a:r>
            <a:endParaRPr lang="x-none" sz="4800" b="1" dirty="0">
              <a:ln w="6350">
                <a:solidFill>
                  <a:srgbClr val="C00000"/>
                </a:solidFill>
                <a:prstDash val="solid"/>
              </a:ln>
              <a:solidFill>
                <a:sysClr val="windowText" lastClr="000000"/>
              </a:solidFill>
              <a:latin typeface="Bahnschrift SemiLight" panose="020B0502040204020203" pitchFamily="34" charset="0"/>
            </a:endParaRPr>
          </a:p>
          <a:p>
            <a:endParaRPr lang="en-SD" dirty="0"/>
          </a:p>
        </p:txBody>
      </p:sp>
      <p:grpSp>
        <p:nvGrpSpPr>
          <p:cNvPr id="10" name="Group 9"/>
          <p:cNvGrpSpPr/>
          <p:nvPr/>
        </p:nvGrpSpPr>
        <p:grpSpPr>
          <a:xfrm>
            <a:off x="1153443" y="2384051"/>
            <a:ext cx="10022301" cy="2905720"/>
            <a:chOff x="1578652" y="2453459"/>
            <a:chExt cx="9484032" cy="2535859"/>
          </a:xfrm>
        </p:grpSpPr>
        <p:pic>
          <p:nvPicPr>
            <p:cNvPr id="5" name="Picture 4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652" y="2458843"/>
              <a:ext cx="1894840" cy="253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017" y="2455999"/>
              <a:ext cx="1894840" cy="2529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163" y="2453459"/>
              <a:ext cx="1893570" cy="2532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814" y="2466794"/>
              <a:ext cx="1881505" cy="2512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8319" y="2466794"/>
              <a:ext cx="1904365" cy="25057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5433E9-A746-40B5-BEF7-A9A42230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1</a:t>
            </a:fld>
            <a:endParaRPr lang="en-S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033C0-1583-45F5-B55C-84871B02460B}"/>
              </a:ext>
            </a:extLst>
          </p:cNvPr>
          <p:cNvSpPr txBox="1"/>
          <p:nvPr/>
        </p:nvSpPr>
        <p:spPr>
          <a:xfrm>
            <a:off x="9289143" y="5477874"/>
            <a:ext cx="2129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T.D.K.Buddika</a:t>
            </a:r>
          </a:p>
          <a:p>
            <a:r>
              <a:rPr lang="en-US" sz="2000" dirty="0" err="1"/>
              <a:t>A.H.R.Lankapriya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4771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831" y="355535"/>
            <a:ext cx="52876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</a:t>
            </a:r>
            <a:r>
              <a:rPr lang="en-US" sz="3200" dirty="0" err="1"/>
              <a:t>programme</a:t>
            </a:r>
            <a:r>
              <a:rPr lang="en-US" sz="3200" dirty="0"/>
              <a:t> works</a:t>
            </a:r>
            <a:endParaRPr lang="x-none" sz="3200" dirty="0"/>
          </a:p>
          <a:p>
            <a:endParaRPr lang="en-SD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08" y="1234727"/>
            <a:ext cx="9673093" cy="465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DF386F-6999-4874-AB15-9F0FA442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10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166491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8817" y="2234317"/>
            <a:ext cx="55897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THANK YOU</a:t>
            </a:r>
            <a:endParaRPr lang="en-SD" sz="6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3175B5-7630-40BC-ABE4-84049C44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11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4103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1621" y="815951"/>
            <a:ext cx="1076606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Head band Short Note Making-Device Components</a:t>
            </a:r>
            <a:endParaRPr lang="x-none" sz="3200" dirty="0"/>
          </a:p>
          <a:p>
            <a:endParaRPr lang="en-SD" dirty="0"/>
          </a:p>
        </p:txBody>
      </p:sp>
      <p:sp>
        <p:nvSpPr>
          <p:cNvPr id="6" name="TextBox 5"/>
          <p:cNvSpPr txBox="1"/>
          <p:nvPr/>
        </p:nvSpPr>
        <p:spPr>
          <a:xfrm>
            <a:off x="1041621" y="1884459"/>
            <a:ext cx="766505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Raspberry Pi zero w</a:t>
            </a:r>
            <a:endParaRPr lang="x-none" sz="28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Tiny webcam camera 1MP USB webcam OV9726</a:t>
            </a:r>
            <a:endParaRPr lang="x-none" sz="28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Li-ion Battery 3.7v</a:t>
            </a:r>
            <a:endParaRPr lang="x-none" sz="28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MH-CD42 Power Module</a:t>
            </a:r>
            <a:endParaRPr lang="x-none" sz="28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Head Band</a:t>
            </a:r>
            <a:endParaRPr lang="x-none" sz="2800" dirty="0"/>
          </a:p>
          <a:p>
            <a:endParaRPr lang="en-S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18674-929E-40C9-8891-A56EC627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2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328824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/>
          <a:stretch/>
        </p:blipFill>
        <p:spPr bwMode="auto">
          <a:xfrm>
            <a:off x="1590262" y="677768"/>
            <a:ext cx="9406392" cy="48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6AC0EC-A260-4089-842E-F10E41F1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3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132844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28" y="890279"/>
            <a:ext cx="4540194" cy="486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45" y="1228836"/>
            <a:ext cx="4351685" cy="45438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44056" y="341906"/>
            <a:ext cx="754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Procedure (</a:t>
            </a:r>
            <a:r>
              <a:rPr lang="en-US" sz="3200" dirty="0" err="1"/>
              <a:t>programme</a:t>
            </a:r>
            <a:r>
              <a:rPr lang="en-US" sz="3200" dirty="0"/>
              <a:t>)</a:t>
            </a:r>
            <a:r>
              <a:rPr lang="en-US" sz="2800" dirty="0"/>
              <a:t> </a:t>
            </a:r>
            <a:endParaRPr lang="en-SD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E7D7-2B0E-459D-9607-2B7B2B19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4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289679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9442" y="357809"/>
            <a:ext cx="4370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u="sng" dirty="0"/>
              <a:t>Webcam feed method</a:t>
            </a:r>
            <a:endParaRPr lang="en-SD" sz="3200" u="sng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33" y="1292858"/>
            <a:ext cx="22288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384024" y="4769482"/>
            <a:ext cx="2436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Converted image of Original Image to BGR to Gray</a:t>
            </a:r>
            <a:endParaRPr lang="x-none" dirty="0"/>
          </a:p>
          <a:p>
            <a:endParaRPr lang="en-SD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395" y="1292857"/>
            <a:ext cx="2435225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49795" y="4845437"/>
            <a:ext cx="2504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 that captured from webcam feed</a:t>
            </a:r>
            <a:endParaRPr lang="x-none" dirty="0"/>
          </a:p>
          <a:p>
            <a:endParaRPr lang="en-SD" dirty="0"/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97" y="1292857"/>
            <a:ext cx="2301875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349858" y="4845437"/>
            <a:ext cx="2377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Canny edge detection of Gray scale image </a:t>
            </a:r>
            <a:endParaRPr lang="x-none" dirty="0"/>
          </a:p>
          <a:p>
            <a:endParaRPr lang="en-SD" dirty="0"/>
          </a:p>
        </p:txBody>
      </p:sp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504" y="1234119"/>
            <a:ext cx="2435225" cy="331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9346504" y="4845437"/>
            <a:ext cx="2588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using Contour detection Biggest contour of document Detected</a:t>
            </a:r>
            <a:endParaRPr lang="x-none" dirty="0"/>
          </a:p>
          <a:p>
            <a:endParaRPr lang="en-S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A0EE9-193F-4C02-9758-1CB483F1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5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267295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51" y="945763"/>
            <a:ext cx="2324100" cy="32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65479" y="4858099"/>
            <a:ext cx="2922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 detection was successful</a:t>
            </a:r>
            <a:endParaRPr lang="x-none" dirty="0"/>
          </a:p>
          <a:p>
            <a:endParaRPr lang="en-SD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434" y="945763"/>
            <a:ext cx="233489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965837" y="4858099"/>
            <a:ext cx="2369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removed and warp perspective</a:t>
            </a:r>
            <a:endParaRPr lang="x-none" dirty="0"/>
          </a:p>
          <a:p>
            <a:r>
              <a:rPr lang="en-US" dirty="0"/>
              <a:t> projection of Original image </a:t>
            </a:r>
            <a:endParaRPr lang="x-none" dirty="0"/>
          </a:p>
          <a:p>
            <a:endParaRPr lang="en-SD" dirty="0"/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19" y="885120"/>
            <a:ext cx="2343150" cy="33420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793357" y="4858099"/>
            <a:ext cx="268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Highlighted areas were</a:t>
            </a:r>
          </a:p>
          <a:p>
            <a:r>
              <a:rPr lang="en-US" dirty="0"/>
              <a:t>Detected successfully </a:t>
            </a:r>
            <a:endParaRPr lang="x-none" dirty="0"/>
          </a:p>
          <a:p>
            <a:endParaRPr lang="en-SD" dirty="0"/>
          </a:p>
        </p:txBody>
      </p:sp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508" y="945764"/>
            <a:ext cx="2343150" cy="3339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8983241" y="4778734"/>
            <a:ext cx="2600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Canny edge detector to find contours</a:t>
            </a:r>
            <a:endParaRPr lang="x-none" dirty="0"/>
          </a:p>
          <a:p>
            <a:br>
              <a:rPr lang="en-US" dirty="0"/>
            </a:br>
            <a:endParaRPr lang="en-S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24E72D-A1B9-49C6-9229-65B33F81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6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341941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1176" y="286247"/>
            <a:ext cx="64485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  <a:r>
              <a:rPr lang="en-US" sz="3200" u="sng" dirty="0"/>
              <a:t>. In Path Image Method</a:t>
            </a:r>
            <a:endParaRPr lang="x-none" sz="3200" u="sng" dirty="0"/>
          </a:p>
          <a:p>
            <a:endParaRPr lang="en-SD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76" y="932578"/>
            <a:ext cx="213995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21976" y="4317558"/>
            <a:ext cx="2139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 read by path</a:t>
            </a:r>
            <a:endParaRPr lang="x-none" dirty="0"/>
          </a:p>
          <a:p>
            <a:endParaRPr lang="en-SD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564" y="932578"/>
            <a:ext cx="2139950" cy="3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178564" y="4508390"/>
            <a:ext cx="2776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HSV Color space to select Highlighted text selections</a:t>
            </a:r>
            <a:endParaRPr lang="x-none" dirty="0"/>
          </a:p>
          <a:p>
            <a:endParaRPr lang="en-SD" dirty="0"/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27" y="1083708"/>
            <a:ext cx="2047875" cy="308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019137" y="4587903"/>
            <a:ext cx="1836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Highlighted text contours were detected</a:t>
            </a:r>
            <a:endParaRPr lang="x-none" dirty="0"/>
          </a:p>
          <a:p>
            <a:endParaRPr lang="en-SD" dirty="0"/>
          </a:p>
        </p:txBody>
      </p:sp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865" y="1091328"/>
            <a:ext cx="207327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8640415" y="4667416"/>
            <a:ext cx="2364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Canny edge detection </a:t>
            </a:r>
            <a:endParaRPr lang="x-none" dirty="0"/>
          </a:p>
          <a:p>
            <a:endParaRPr lang="en-S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9CC0AF-BBB8-46EC-AB1B-EEDE5E95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7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409584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14" y="832575"/>
            <a:ext cx="3465038" cy="24910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10614" y="4428460"/>
            <a:ext cx="31304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Highlighted contours were extracted on by one</a:t>
            </a:r>
          </a:p>
          <a:p>
            <a:endParaRPr lang="en-US" dirty="0"/>
          </a:p>
          <a:p>
            <a:r>
              <a:rPr lang="en-US" dirty="0"/>
              <a:t>Then by using </a:t>
            </a:r>
            <a:r>
              <a:rPr lang="en-US" dirty="0" err="1"/>
              <a:t>pytesseract</a:t>
            </a:r>
            <a:r>
              <a:rPr lang="en-US" dirty="0"/>
              <a:t> library Selected contours were extracted </a:t>
            </a:r>
            <a:endParaRPr lang="x-none" dirty="0"/>
          </a:p>
          <a:p>
            <a:endParaRPr lang="en-SD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1" y="832575"/>
            <a:ext cx="3312934" cy="249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64" y="832575"/>
            <a:ext cx="3328838" cy="24910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8189844" y="3922268"/>
            <a:ext cx="2250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file created </a:t>
            </a:r>
            <a:endParaRPr lang="x-none" dirty="0"/>
          </a:p>
          <a:p>
            <a:endParaRPr lang="en-S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13406-0A17-4831-8333-C3FD1EA0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8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348377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220" y="127221"/>
            <a:ext cx="1177588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 this project; Device head band, it has tiny camera and it detects documents in real time. Raspberry pi is the main board which controls device. </a:t>
            </a:r>
            <a:r>
              <a:rPr lang="en-US" dirty="0" err="1"/>
              <a:t>Programme</a:t>
            </a:r>
            <a:r>
              <a:rPr lang="en-US" dirty="0"/>
              <a:t> detects document and also detects highlighted lines separately.</a:t>
            </a:r>
          </a:p>
          <a:p>
            <a:endParaRPr lang="x-none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Firstly, we have to detect highlighted areas in document so we have read example image from on a local path/webcam and we have converted it to a HSV color space, then we have defined HSV values to 0-255 using track bars in defined mask to separate highlight areas.</a:t>
            </a:r>
          </a:p>
          <a:p>
            <a:endParaRPr lang="x-none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Then in main program we have initialize HSV color space values and our detected document was filtered.</a:t>
            </a:r>
          </a:p>
          <a:p>
            <a:endParaRPr lang="x-none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we convert it to HSV color space,</a:t>
            </a:r>
            <a:endParaRPr lang="x-none" dirty="0"/>
          </a:p>
          <a:p>
            <a:r>
              <a:rPr lang="en-US" dirty="0"/>
              <a:t>      HSV stands for,</a:t>
            </a:r>
            <a:endParaRPr lang="x-none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H: Hue-dominant color as perceived by an observer</a:t>
            </a:r>
            <a:endParaRPr lang="x-none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S: Saturation-Amount of white light mixed with Hue</a:t>
            </a:r>
            <a:endParaRPr lang="x-none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V: Value- Chromatic notion of intensity</a:t>
            </a:r>
            <a:endParaRPr lang="x-none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HSV color space was used to select highlighted color separately. Yellow color was used in this project.</a:t>
            </a:r>
          </a:p>
          <a:p>
            <a:endParaRPr lang="x-none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And the next part is to detect the highlighted areas in detected document, we were used </a:t>
            </a:r>
            <a:r>
              <a:rPr lang="en-US" dirty="0" err="1"/>
              <a:t>OpenCV</a:t>
            </a:r>
            <a:r>
              <a:rPr lang="en-US" dirty="0"/>
              <a:t> get Contours function to detect highlighted areas and also minimum area of threshold value was defined. All the contours detected and all contours were assigned to array of images.</a:t>
            </a:r>
          </a:p>
          <a:p>
            <a:endParaRPr lang="x-none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Then we were used to extract text in images using </a:t>
            </a:r>
            <a:r>
              <a:rPr lang="en-US" dirty="0" err="1"/>
              <a:t>pytesseract</a:t>
            </a:r>
            <a:r>
              <a:rPr lang="en-US" dirty="0"/>
              <a:t> library. Then we were imported extracted texts to text/csv files.</a:t>
            </a:r>
            <a:endParaRPr lang="x-none" dirty="0"/>
          </a:p>
          <a:p>
            <a:endParaRPr lang="en-S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F78753-9B6C-4CC1-9ED0-BD50E07B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B1CC-B1F4-446E-BAEB-143C837B97DF}" type="slidenum">
              <a:rPr lang="en-SD" smtClean="0"/>
              <a:t>9</a:t>
            </a:fld>
            <a:endParaRPr lang="en-SD"/>
          </a:p>
        </p:txBody>
      </p:sp>
    </p:spTree>
    <p:extLst>
      <p:ext uri="{BB962C8B-B14F-4D97-AF65-F5344CB8AC3E}">
        <p14:creationId xmlns:p14="http://schemas.microsoft.com/office/powerpoint/2010/main" val="31497379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431</TotalTime>
  <Words>418</Words>
  <Application>Microsoft Office PowerPoint</Application>
  <PresentationFormat>Widescreen</PresentationFormat>
  <Paragraphs>62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Bahnschrift SemiLight</vt:lpstr>
      <vt:lpstr>Calibri</vt:lpstr>
      <vt:lpstr>Calibri Light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kasun buddika</cp:lastModifiedBy>
  <cp:revision>21</cp:revision>
  <dcterms:created xsi:type="dcterms:W3CDTF">2020-11-18T05:31:38Z</dcterms:created>
  <dcterms:modified xsi:type="dcterms:W3CDTF">2020-11-26T02:06:38Z</dcterms:modified>
</cp:coreProperties>
</file>